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60" r:id="rId6"/>
    <p:sldId id="261" r:id="rId7"/>
    <p:sldId id="262" r:id="rId8"/>
    <p:sldId id="263" r:id="rId9"/>
    <p:sldId id="270" r:id="rId10"/>
    <p:sldId id="271" r:id="rId11"/>
    <p:sldId id="264" r:id="rId12"/>
    <p:sldId id="269" r:id="rId13"/>
    <p:sldId id="266" r:id="rId14"/>
    <p:sldId id="26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CF57-4796-A344-BEF3-0B53DB359D45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62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CF57-4796-A344-BEF3-0B53DB359D45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48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CF57-4796-A344-BEF3-0B53DB359D45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1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CF57-4796-A344-BEF3-0B53DB359D45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1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CF57-4796-A344-BEF3-0B53DB359D45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1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CF57-4796-A344-BEF3-0B53DB359D45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0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CF57-4796-A344-BEF3-0B53DB359D45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73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CF57-4796-A344-BEF3-0B53DB359D45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7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CF57-4796-A344-BEF3-0B53DB359D45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85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CF57-4796-A344-BEF3-0B53DB359D45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5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CF57-4796-A344-BEF3-0B53DB359D45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9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1CF57-4796-A344-BEF3-0B53DB359D45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0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resentacion Insep 1-0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4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580016" y="1436501"/>
            <a:ext cx="8140223" cy="3958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Se deben definir los principales indicadores de gestión partiendo de consignas particulares </a:t>
            </a: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y generales para registrar novedades e igualmente para que sirvan de base para generar planes de choque y evaluación en los comités de seguimiento del dispositivos, se recomiendan </a:t>
            </a: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los siguientes puntos a evaluar:</a:t>
            </a:r>
          </a:p>
          <a:p>
            <a:pPr>
              <a:lnSpc>
                <a:spcPct val="140000"/>
              </a:lnSpc>
            </a:pPr>
            <a:endParaRPr lang="es-ES_tradnl" sz="1200" dirty="0">
              <a:latin typeface="Arial"/>
              <a:cs typeface="Arial"/>
            </a:endParaRP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1- Positivos: olvido de elementos personales encontrados por los guardas.</a:t>
            </a: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2- I</a:t>
            </a:r>
            <a:r>
              <a:rPr lang="es-ES_tradnl" sz="1200" dirty="0" smtClean="0">
                <a:latin typeface="Arial"/>
                <a:cs typeface="Arial"/>
              </a:rPr>
              <a:t>ngresos </a:t>
            </a:r>
            <a:r>
              <a:rPr lang="es-ES_tradnl" sz="1200" dirty="0">
                <a:latin typeface="Arial"/>
                <a:cs typeface="Arial"/>
              </a:rPr>
              <a:t>acompañantes masculinos – femeninos, clave para la seguridad del Edificio, este registro se mide mensualmente, cubre al cliente contra actos mal intencionados.</a:t>
            </a: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3- Vehículos reportados con novedades, en caso de que el guarda detecte condiciones anómalas, las mismas quedan registradas.</a:t>
            </a: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4- Investigaciones: pérdida que reporten debe ser sujeta a una investigación y será a cargo del Jefe o Coordinador de Servicio la respuesta.</a:t>
            </a: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5- Eventos: cualquier evento que se realice al interior debe quedar registro del mismo con sus correspondientes análisis.</a:t>
            </a: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6- Novedades: ya sean desde el punto de vista operativo como administrativo.</a:t>
            </a:r>
          </a:p>
        </p:txBody>
      </p:sp>
      <p:pic>
        <p:nvPicPr>
          <p:cNvPr id="7" name="Picture 1" descr="2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3582443" y="784014"/>
            <a:ext cx="529019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Se deben definir los principales indicadores de gestión partiendo de consignas particulares </a:t>
            </a: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y generales para registrar novedades e igualmente para que sirvan de base para generar planes de choque y evaluación en los comités de seguimiento del dispositivos, se recomiendan </a:t>
            </a: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los siguientes puntos a evaluar:</a:t>
            </a:r>
          </a:p>
          <a:p>
            <a:pPr>
              <a:lnSpc>
                <a:spcPct val="140000"/>
              </a:lnSpc>
            </a:pPr>
            <a:endParaRPr lang="es-ES_tradnl" sz="1200" dirty="0">
              <a:latin typeface="Arial"/>
              <a:cs typeface="Arial"/>
            </a:endParaRP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1- Positivos: olvido de elementos personales encontrados por los guardas.</a:t>
            </a: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2- I</a:t>
            </a:r>
            <a:r>
              <a:rPr lang="es-ES_tradnl" sz="1200" dirty="0" smtClean="0">
                <a:latin typeface="Arial"/>
                <a:cs typeface="Arial"/>
              </a:rPr>
              <a:t>ngresos </a:t>
            </a:r>
            <a:r>
              <a:rPr lang="es-ES_tradnl" sz="1200" dirty="0">
                <a:latin typeface="Arial"/>
                <a:cs typeface="Arial"/>
              </a:rPr>
              <a:t>acompañantes masculinos – femeninos, clave para la seguridad del Edificio, este registro se mide mensualmente, cubre al cliente contra actos mal intencionados.</a:t>
            </a: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3- Vehículos reportados con novedades, en caso de que el guarda detecte condiciones anómalas, las mismas quedan registradas.</a:t>
            </a: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4- Investigaciones: pérdida que reporten debe ser sujeta a una investigación y será a cargo del Jefe o Coordinador de Servicio la respuesta.</a:t>
            </a: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5- Eventos: cualquier evento que se realice al interior debe quedar registro del mismo con sus correspondientes análisis.</a:t>
            </a: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6- Novedades: ya sean desde el punto de vista operativo como administrativo.</a:t>
            </a:r>
          </a:p>
        </p:txBody>
      </p:sp>
    </p:spTree>
    <p:extLst>
      <p:ext uri="{BB962C8B-B14F-4D97-AF65-F5344CB8AC3E}">
        <p14:creationId xmlns:p14="http://schemas.microsoft.com/office/powerpoint/2010/main" val="201378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7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70" y="3257106"/>
            <a:ext cx="18192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770" y="4261616"/>
            <a:ext cx="17049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196" y="2191207"/>
            <a:ext cx="5300316" cy="300709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559" y="2280013"/>
            <a:ext cx="1512298" cy="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3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6" descr="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30" y="2143107"/>
            <a:ext cx="5128679" cy="3319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24" y="2162795"/>
            <a:ext cx="20955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366" y="3142369"/>
            <a:ext cx="18764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365" y="4139063"/>
            <a:ext cx="1876425" cy="1323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090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942" y="2550186"/>
            <a:ext cx="5010707" cy="2477206"/>
          </a:xfrm>
          <a:prstGeom prst="rect">
            <a:avLst/>
          </a:prstGeom>
        </p:spPr>
      </p:pic>
      <p:sp>
        <p:nvSpPr>
          <p:cNvPr id="4" name="AutoShape 2" descr="Resultado de imagen para FENAL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" name="AutoShape 4" descr="Resultado de imagen para FENAL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506" y="3156559"/>
            <a:ext cx="1496532" cy="1120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80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sentacion Insep 1-1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6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0016" y="1966539"/>
            <a:ext cx="8140223" cy="3693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200" dirty="0">
                <a:latin typeface="Arial"/>
                <a:cs typeface="Arial"/>
              </a:rPr>
              <a:t>Organización INSEP es una empresa dedicada a la vigilancia, seguridad privada e investigaciones, </a:t>
            </a:r>
            <a:endParaRPr lang="es-ES_tradnl" sz="1200" dirty="0" smtClean="0">
              <a:latin typeface="Arial"/>
              <a:cs typeface="Arial"/>
            </a:endParaRPr>
          </a:p>
          <a:p>
            <a:r>
              <a:rPr lang="es-ES_tradnl" sz="1200" dirty="0" smtClean="0">
                <a:latin typeface="Arial"/>
                <a:cs typeface="Arial"/>
              </a:rPr>
              <a:t>fundada </a:t>
            </a:r>
            <a:r>
              <a:rPr lang="es-ES_tradnl" sz="1200" dirty="0">
                <a:latin typeface="Arial"/>
                <a:cs typeface="Arial"/>
              </a:rPr>
              <a:t>en el año </a:t>
            </a:r>
            <a:r>
              <a:rPr lang="es-ES_tradnl" sz="1200">
                <a:latin typeface="Arial"/>
                <a:cs typeface="Arial"/>
              </a:rPr>
              <a:t>de </a:t>
            </a:r>
            <a:r>
              <a:rPr lang="es-ES_tradnl" sz="1200" smtClean="0">
                <a:latin typeface="Arial"/>
                <a:cs typeface="Arial"/>
              </a:rPr>
              <a:t>1996.  </a:t>
            </a:r>
            <a:endParaRPr lang="es-ES_tradnl" sz="1200" dirty="0">
              <a:latin typeface="Arial"/>
              <a:cs typeface="Arial"/>
            </a:endParaRPr>
          </a:p>
          <a:p>
            <a:r>
              <a:rPr lang="es-ES_tradnl" sz="1200" dirty="0">
                <a:latin typeface="Arial"/>
                <a:cs typeface="Arial"/>
              </a:rPr>
              <a:t> </a:t>
            </a:r>
          </a:p>
          <a:p>
            <a:r>
              <a:rPr lang="es-ES_tradnl" sz="1200" dirty="0">
                <a:latin typeface="Arial"/>
                <a:cs typeface="Arial"/>
              </a:rPr>
              <a:t>Durante estos años de servicio hemos adquiriendo una amplia experiencia en los diferentes </a:t>
            </a:r>
          </a:p>
          <a:p>
            <a:r>
              <a:rPr lang="es-ES_tradnl" sz="1200" dirty="0">
                <a:latin typeface="Arial"/>
                <a:cs typeface="Arial"/>
              </a:rPr>
              <a:t>sectores económicos, lo que nos ha permitido crecer en forma sostenida gracias a la calidad </a:t>
            </a:r>
          </a:p>
          <a:p>
            <a:r>
              <a:rPr lang="es-ES_tradnl" sz="1200" dirty="0">
                <a:latin typeface="Arial"/>
                <a:cs typeface="Arial"/>
              </a:rPr>
              <a:t>de nuestro servicio.</a:t>
            </a:r>
          </a:p>
          <a:p>
            <a:r>
              <a:rPr lang="es-ES_tradnl" sz="1200" dirty="0">
                <a:latin typeface="Arial"/>
                <a:cs typeface="Arial"/>
              </a:rPr>
              <a:t> </a:t>
            </a:r>
          </a:p>
          <a:p>
            <a:r>
              <a:rPr lang="es-ES_tradnl" sz="1200" dirty="0">
                <a:latin typeface="Arial"/>
                <a:cs typeface="Arial"/>
              </a:rPr>
              <a:t>El principal objetivo de  la Organización INSEP  Ltda., es dar tranquilidad y generar confianza </a:t>
            </a:r>
          </a:p>
          <a:p>
            <a:r>
              <a:rPr lang="es-ES_tradnl" sz="1200" dirty="0">
                <a:latin typeface="Arial"/>
                <a:cs typeface="Arial"/>
              </a:rPr>
              <a:t>a nuestros clientes, siendo la calidad y seguridad  integral del servicio, el motor principal.</a:t>
            </a:r>
          </a:p>
          <a:p>
            <a:r>
              <a:rPr lang="es-ES_tradnl" sz="1200" dirty="0">
                <a:latin typeface="Arial"/>
                <a:cs typeface="Arial"/>
              </a:rPr>
              <a:t> </a:t>
            </a:r>
          </a:p>
          <a:p>
            <a:r>
              <a:rPr lang="es-ES_tradnl" sz="1200" dirty="0">
                <a:latin typeface="Arial"/>
                <a:cs typeface="Arial"/>
              </a:rPr>
              <a:t>Implementamos un novedoso concepto de seguridad, dinamizada en las cambiantes tendencias del mercado, basándonos en el modelo de gestión del riesgo a través de: </a:t>
            </a:r>
          </a:p>
          <a:p>
            <a:endParaRPr lang="es-ES_tradnl" sz="1200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Identificaciones de riesgos</a:t>
            </a:r>
          </a:p>
          <a:p>
            <a:pPr marL="171450" indent="-171450"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Análisis de riesgos </a:t>
            </a:r>
          </a:p>
          <a:p>
            <a:pPr marL="171450" indent="-171450"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Mejores prácticas de seguridad</a:t>
            </a:r>
          </a:p>
          <a:p>
            <a:r>
              <a:rPr lang="es-ES_tradnl" sz="1200" dirty="0">
                <a:latin typeface="Arial"/>
                <a:cs typeface="Arial"/>
              </a:rPr>
              <a:t> </a:t>
            </a:r>
          </a:p>
          <a:p>
            <a:r>
              <a:rPr lang="es-ES_tradnl" sz="1200" dirty="0">
                <a:latin typeface="Arial"/>
                <a:cs typeface="Arial"/>
              </a:rPr>
              <a:t>Buscando con ello el cumplimiento de la política “cero accidentes”.</a:t>
            </a:r>
          </a:p>
          <a:p>
            <a:endParaRPr lang="es-ES_tradnl" dirty="0"/>
          </a:p>
        </p:txBody>
      </p:sp>
      <p:sp>
        <p:nvSpPr>
          <p:cNvPr id="4" name="Rectangle 3"/>
          <p:cNvSpPr/>
          <p:nvPr/>
        </p:nvSpPr>
        <p:spPr>
          <a:xfrm>
            <a:off x="650019" y="1046472"/>
            <a:ext cx="33600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>
                <a:solidFill>
                  <a:srgbClr val="FF0000"/>
                </a:solidFill>
                <a:latin typeface="Arial"/>
                <a:cs typeface="Arial"/>
              </a:rPr>
              <a:t>QUIENES SOMOS </a:t>
            </a:r>
            <a:endParaRPr lang="es-ES_tradnl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87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10107" y="1546508"/>
            <a:ext cx="4420121" cy="3684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Contamos con las Certificaciones de Calidad, que respaldan nuestra experiencia y excelencia en nuestros Procedimientos</a:t>
            </a:r>
            <a:r>
              <a:rPr lang="es-ES_tradnl" sz="1200" dirty="0" smtClean="0">
                <a:latin typeface="Arial"/>
                <a:cs typeface="Arial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	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Hacemos un exhaustivo PROCESO DE SELECCIÓN, 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 smtClean="0">
                <a:latin typeface="Arial"/>
                <a:cs typeface="Arial"/>
              </a:rPr>
              <a:t>a </a:t>
            </a:r>
            <a:r>
              <a:rPr lang="es-ES_tradnl" sz="1200" dirty="0">
                <a:latin typeface="Arial"/>
                <a:cs typeface="Arial"/>
              </a:rPr>
              <a:t>través del cual garantizamos confiabilidad y verdadero respaldo </a:t>
            </a:r>
            <a:r>
              <a:rPr lang="es-ES_tradnl" sz="1200" dirty="0" smtClean="0">
                <a:latin typeface="Arial"/>
                <a:cs typeface="Arial"/>
              </a:rPr>
              <a:t>(</a:t>
            </a:r>
            <a:r>
              <a:rPr lang="es-ES_tradnl" sz="1200" dirty="0">
                <a:latin typeface="Arial"/>
                <a:cs typeface="Arial"/>
              </a:rPr>
              <a:t>Poligrafía, </a:t>
            </a:r>
            <a:r>
              <a:rPr lang="es-ES_tradnl" sz="1200" dirty="0" err="1">
                <a:latin typeface="Arial"/>
                <a:cs typeface="Arial"/>
              </a:rPr>
              <a:t>Documentología</a:t>
            </a:r>
            <a:r>
              <a:rPr lang="es-ES_tradnl" sz="1200" dirty="0">
                <a:latin typeface="Arial"/>
                <a:cs typeface="Arial"/>
              </a:rPr>
              <a:t>, Visita Domiciliaria).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endParaRPr lang="es-ES_tradnl" sz="1200" dirty="0">
              <a:latin typeface="Arial"/>
              <a:cs typeface="Arial"/>
            </a:endParaRP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Evaluamos periódicamente el desempeño de nuestra gente.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endParaRPr lang="es-ES_tradnl" sz="1200" dirty="0">
              <a:latin typeface="Arial"/>
              <a:cs typeface="Arial"/>
            </a:endParaRP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Contamos con un Plan de Bienestar que beneficia a nuestros 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empleados ( Programas de Vivienda, brigadas de Salud, Seguro  de Vida Colectivo, Préstamos para Estudio, Calamidad Doméstica, entre otros)</a:t>
            </a:r>
            <a:endParaRPr lang="es-ES_tradnl" dirty="0"/>
          </a:p>
        </p:txBody>
      </p:sp>
      <p:sp>
        <p:nvSpPr>
          <p:cNvPr id="6" name="Rectangle 5"/>
          <p:cNvSpPr/>
          <p:nvPr/>
        </p:nvSpPr>
        <p:spPr>
          <a:xfrm>
            <a:off x="4030110" y="1008141"/>
            <a:ext cx="3690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FF0000"/>
                </a:solidFill>
                <a:latin typeface="Arial"/>
                <a:cs typeface="Arial"/>
              </a:rPr>
              <a:t>SOMOS SU MEJOR OPCIÓN</a:t>
            </a:r>
            <a:endParaRPr lang="es-ES_tradnl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0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10107" y="1546508"/>
            <a:ext cx="4420121" cy="2963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Tenemos un especial Programa de Reconocimiento al Personal por desempeño y cumplimiento de Metas.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endParaRPr lang="es-ES_tradnl" sz="1200" dirty="0">
              <a:latin typeface="Arial"/>
              <a:cs typeface="Arial"/>
            </a:endParaRP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Nuestros auditores de servicio cuentan con un software diseñado para monitorear en tiempo real las distintas novedades que se den en los dispositivos,  permitiendo respuesta en línea a los requerimientos de los clientes. SIC </a:t>
            </a:r>
            <a:r>
              <a:rPr lang="es-ES_tradnl" sz="1200" b="1" dirty="0">
                <a:solidFill>
                  <a:srgbClr val="FF0000"/>
                </a:solidFill>
                <a:latin typeface="Arial"/>
                <a:cs typeface="Arial"/>
              </a:rPr>
              <a:t>(SISTEMA INTEGRADO DE CONTROL)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endParaRPr lang="es-ES_tradnl" sz="1200" dirty="0">
              <a:latin typeface="Arial"/>
              <a:cs typeface="Arial"/>
            </a:endParaRP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Tenemos  un SOFTWARE,  “</a:t>
            </a:r>
            <a:r>
              <a:rPr lang="es-ES_tradnl" sz="1200" dirty="0" err="1">
                <a:latin typeface="Arial"/>
                <a:cs typeface="Arial"/>
              </a:rPr>
              <a:t>Centurion</a:t>
            </a:r>
            <a:r>
              <a:rPr lang="es-ES_tradnl" sz="1200" dirty="0">
                <a:latin typeface="Arial"/>
                <a:cs typeface="Arial"/>
              </a:rPr>
              <a:t>” que permite monitorear mediante sensores los diferentes eventos que sucedan al interior de las oficinas.</a:t>
            </a:r>
            <a:endParaRPr lang="es-ES_tradnl" dirty="0"/>
          </a:p>
        </p:txBody>
      </p:sp>
      <p:sp>
        <p:nvSpPr>
          <p:cNvPr id="8" name="Rectangle 7"/>
          <p:cNvSpPr/>
          <p:nvPr/>
        </p:nvSpPr>
        <p:spPr>
          <a:xfrm>
            <a:off x="4030110" y="1008141"/>
            <a:ext cx="3690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FF0000"/>
                </a:solidFill>
                <a:latin typeface="Arial"/>
                <a:cs typeface="Arial"/>
              </a:rPr>
              <a:t>SOMOS SU MEJOR OPCIÓN</a:t>
            </a:r>
            <a:endParaRPr lang="es-ES_tradnl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22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10107" y="1826528"/>
            <a:ext cx="4420121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Entrevista personal.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 smtClean="0">
                <a:latin typeface="Arial"/>
                <a:cs typeface="Arial"/>
              </a:rPr>
              <a:t>Pruebas </a:t>
            </a:r>
            <a:r>
              <a:rPr lang="es-ES_tradnl" sz="1200" dirty="0">
                <a:latin typeface="Arial"/>
                <a:cs typeface="Arial"/>
              </a:rPr>
              <a:t>psicotécnicas.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 smtClean="0">
                <a:latin typeface="Arial"/>
                <a:cs typeface="Arial"/>
              </a:rPr>
              <a:t>Para </a:t>
            </a:r>
            <a:r>
              <a:rPr lang="es-ES_tradnl" sz="1200" dirty="0">
                <a:latin typeface="Arial"/>
                <a:cs typeface="Arial"/>
              </a:rPr>
              <a:t>el caso de empleados de seguridad, pruebas psicofísicas, para manejo de armas.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Visita Domiciliaria, con esta última determinamos su entorno, nivel de convivencia</a:t>
            </a:r>
            <a:r>
              <a:rPr lang="es-ES_tradnl" sz="1200" dirty="0" smtClean="0">
                <a:latin typeface="Arial"/>
                <a:cs typeface="Arial"/>
              </a:rPr>
              <a:t>.</a:t>
            </a:r>
            <a:endParaRPr lang="es-ES_tradnl" sz="1200" dirty="0">
              <a:latin typeface="Arial"/>
              <a:cs typeface="Arial"/>
            </a:endParaRP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Central de Comunicaciones 24 horas enlazada con la Red de Apoyo de la Policía Nacional.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Afiliaciones (todo el personal) a planes </a:t>
            </a:r>
            <a:r>
              <a:rPr lang="es-ES_tradnl" sz="1200" dirty="0" err="1">
                <a:latin typeface="Arial"/>
                <a:cs typeface="Arial"/>
              </a:rPr>
              <a:t>exequiales</a:t>
            </a:r>
            <a:r>
              <a:rPr lang="es-ES_tradnl" sz="1200" dirty="0">
                <a:latin typeface="Arial"/>
                <a:cs typeface="Arial"/>
              </a:rPr>
              <a:t> que garantiza la protección ante los costos generados por fallecimientos.</a:t>
            </a:r>
            <a:endParaRPr lang="es-ES_tradnl" dirty="0"/>
          </a:p>
        </p:txBody>
      </p:sp>
      <p:sp>
        <p:nvSpPr>
          <p:cNvPr id="5" name="Rectangle 4"/>
          <p:cNvSpPr/>
          <p:nvPr/>
        </p:nvSpPr>
        <p:spPr>
          <a:xfrm>
            <a:off x="4030110" y="1002057"/>
            <a:ext cx="44501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FF0000"/>
                </a:solidFill>
                <a:latin typeface="Arial"/>
                <a:cs typeface="Arial"/>
              </a:rPr>
              <a:t>Empleados con su respectivo estudio de seguridad, que incluye:</a:t>
            </a:r>
            <a:endParaRPr lang="es-ES_tradnl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5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10107" y="1826528"/>
            <a:ext cx="4420121" cy="1772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s-ES_tradnl" sz="1200" dirty="0">
                <a:latin typeface="Arial"/>
                <a:cs typeface="Arial"/>
              </a:rPr>
              <a:t>Créditos modalidad de libranzas, suministro de bienes </a:t>
            </a:r>
          </a:p>
          <a:p>
            <a:pPr>
              <a:lnSpc>
                <a:spcPct val="130000"/>
              </a:lnSpc>
            </a:pPr>
            <a:r>
              <a:rPr lang="es-ES_tradnl" sz="1200" dirty="0">
                <a:latin typeface="Arial"/>
                <a:cs typeface="Arial"/>
              </a:rPr>
              <a:t>de consumo, víveres, útiles escolares, juguetería, producción y comercialización, vivienda, suministros de artículos de hogar, mueble, electrodomésticos, y mercancías en general. </a:t>
            </a:r>
          </a:p>
          <a:p>
            <a:pPr>
              <a:lnSpc>
                <a:spcPct val="130000"/>
              </a:lnSpc>
            </a:pPr>
            <a:endParaRPr lang="es-ES_tradnl" sz="1200" dirty="0">
              <a:latin typeface="Arial"/>
              <a:cs typeface="Arial"/>
            </a:endParaRPr>
          </a:p>
          <a:p>
            <a:pPr>
              <a:lnSpc>
                <a:spcPct val="130000"/>
              </a:lnSpc>
            </a:pPr>
            <a:r>
              <a:rPr lang="es-ES_tradnl" sz="1200" dirty="0">
                <a:latin typeface="Arial"/>
                <a:cs typeface="Arial"/>
              </a:rPr>
              <a:t>Ascensos, nuestros </a:t>
            </a:r>
            <a:r>
              <a:rPr lang="es-ES_tradnl" sz="1200" dirty="0" smtClean="0">
                <a:latin typeface="Arial"/>
                <a:cs typeface="Arial"/>
              </a:rPr>
              <a:t>empleados pueden </a:t>
            </a:r>
            <a:r>
              <a:rPr lang="es-ES_tradnl" sz="1200" dirty="0">
                <a:latin typeface="Arial"/>
                <a:cs typeface="Arial"/>
              </a:rPr>
              <a:t>participar en concursos para ocupar cargos de nivel Directivo.</a:t>
            </a:r>
            <a:endParaRPr lang="es-ES_tradnl" dirty="0"/>
          </a:p>
        </p:txBody>
      </p:sp>
      <p:sp>
        <p:nvSpPr>
          <p:cNvPr id="6" name="Rectangle 5"/>
          <p:cNvSpPr/>
          <p:nvPr/>
        </p:nvSpPr>
        <p:spPr>
          <a:xfrm>
            <a:off x="4030110" y="1322081"/>
            <a:ext cx="44501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FF0000"/>
                </a:solidFill>
                <a:latin typeface="Arial"/>
                <a:cs typeface="Arial"/>
              </a:rPr>
              <a:t>NUESTROS EMPLEADOS </a:t>
            </a:r>
            <a:endParaRPr lang="es-ES_tradnl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9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70084" y="501940"/>
            <a:ext cx="29400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  <a:latin typeface="Arial"/>
                <a:cs typeface="Arial"/>
              </a:rPr>
              <a:t>SEGURIDAD PRIVADA</a:t>
            </a:r>
            <a:endParaRPr lang="es-ES_tradnl" sz="2000" b="1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448" y="1171460"/>
            <a:ext cx="4054187" cy="51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6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0014" y="2657798"/>
            <a:ext cx="28300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  <a:latin typeface="Arial"/>
                <a:cs typeface="Arial"/>
              </a:rPr>
              <a:t>COBERTURA</a:t>
            </a:r>
            <a:endParaRPr lang="es-ES_tradnl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0011" y="3273030"/>
            <a:ext cx="6180169" cy="1978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s-ES_tradnl" sz="1900" dirty="0">
                <a:latin typeface="Arial"/>
                <a:cs typeface="Arial"/>
              </a:rPr>
              <a:t>Somos una empresa de servicios que </a:t>
            </a:r>
            <a:r>
              <a:rPr lang="es-ES_tradnl" sz="1900" dirty="0" smtClean="0">
                <a:latin typeface="Arial"/>
                <a:cs typeface="Arial"/>
              </a:rPr>
              <a:t>operamos principalmente </a:t>
            </a:r>
            <a:r>
              <a:rPr lang="es-ES_tradnl" sz="1900" dirty="0">
                <a:latin typeface="Arial"/>
                <a:cs typeface="Arial"/>
              </a:rPr>
              <a:t>en la ciudad de </a:t>
            </a:r>
            <a:r>
              <a:rPr lang="es-ES_tradnl" sz="1900" b="1" dirty="0">
                <a:solidFill>
                  <a:srgbClr val="FF0000"/>
                </a:solidFill>
                <a:latin typeface="Arial"/>
                <a:cs typeface="Arial"/>
              </a:rPr>
              <a:t>Cartagena</a:t>
            </a:r>
            <a:r>
              <a:rPr lang="es-ES_tradnl" sz="1900" dirty="0">
                <a:latin typeface="Arial"/>
                <a:cs typeface="Arial"/>
              </a:rPr>
              <a:t>, </a:t>
            </a:r>
            <a:r>
              <a:rPr lang="es-ES_tradnl" sz="1900" dirty="0" err="1">
                <a:latin typeface="Arial"/>
                <a:cs typeface="Arial"/>
              </a:rPr>
              <a:t>asi</a:t>
            </a:r>
            <a:r>
              <a:rPr lang="es-ES_tradnl" sz="1900" dirty="0">
                <a:latin typeface="Arial"/>
                <a:cs typeface="Arial"/>
              </a:rPr>
              <a:t> mismo tenemos presencia con sucursales </a:t>
            </a:r>
            <a:r>
              <a:rPr lang="es-ES_tradnl" sz="1900" dirty="0" smtClean="0">
                <a:latin typeface="Arial"/>
                <a:cs typeface="Arial"/>
              </a:rPr>
              <a:t>y </a:t>
            </a:r>
            <a:r>
              <a:rPr lang="es-ES_tradnl" sz="1900" dirty="0">
                <a:latin typeface="Arial"/>
                <a:cs typeface="Arial"/>
              </a:rPr>
              <a:t>servicios en la ciudades </a:t>
            </a:r>
            <a:r>
              <a:rPr lang="es-ES_tradnl" sz="1900" b="1" dirty="0">
                <a:solidFill>
                  <a:srgbClr val="FF0000"/>
                </a:solidFill>
                <a:latin typeface="Arial"/>
                <a:cs typeface="Arial"/>
              </a:rPr>
              <a:t>Sincelejo, Barranquilla, Bogotá, </a:t>
            </a:r>
            <a:r>
              <a:rPr lang="es-ES_tradnl" sz="1900" dirty="0">
                <a:latin typeface="Arial"/>
                <a:cs typeface="Arial"/>
              </a:rPr>
              <a:t>al igual que en diferentes municipios </a:t>
            </a:r>
            <a:r>
              <a:rPr lang="es-ES_tradnl" sz="1900" dirty="0" smtClean="0">
                <a:latin typeface="Arial"/>
                <a:cs typeface="Arial"/>
              </a:rPr>
              <a:t>del </a:t>
            </a:r>
            <a:r>
              <a:rPr lang="es-ES_tradnl" sz="1900" dirty="0">
                <a:latin typeface="Arial"/>
                <a:cs typeface="Arial"/>
              </a:rPr>
              <a:t>departamento de </a:t>
            </a:r>
            <a:r>
              <a:rPr lang="es-ES_tradnl" sz="1900" dirty="0" err="1">
                <a:latin typeface="Arial"/>
                <a:cs typeface="Arial"/>
              </a:rPr>
              <a:t>Bolivar</a:t>
            </a:r>
            <a:endParaRPr lang="es-ES_tradnl" sz="1900" dirty="0"/>
          </a:p>
        </p:txBody>
      </p:sp>
      <p:pic>
        <p:nvPicPr>
          <p:cNvPr id="7" name="Picture 4" descr="Presentacion Insep 2-07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7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cion Insep 2-08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3668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6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764</Words>
  <Application>Microsoft Office PowerPoint</Application>
  <PresentationFormat>Presentación en pantalla (4:3)</PresentationFormat>
  <Paragraphs>69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León</dc:creator>
  <cp:lastModifiedBy>Juan H Berrio de Pombo</cp:lastModifiedBy>
  <cp:revision>21</cp:revision>
  <dcterms:created xsi:type="dcterms:W3CDTF">2017-06-30T20:05:11Z</dcterms:created>
  <dcterms:modified xsi:type="dcterms:W3CDTF">2019-06-06T20:15:49Z</dcterms:modified>
</cp:coreProperties>
</file>